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26" r:id="rId3"/>
    <p:sldId id="304" r:id="rId4"/>
    <p:sldId id="316" r:id="rId5"/>
    <p:sldId id="321" r:id="rId6"/>
    <p:sldId id="322" r:id="rId7"/>
    <p:sldId id="327" r:id="rId8"/>
    <p:sldId id="323" r:id="rId9"/>
    <p:sldId id="309" r:id="rId10"/>
    <p:sldId id="265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marbach" initials="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000000"/>
    <a:srgbClr val="FFF2BD"/>
    <a:srgbClr val="FF9900"/>
    <a:srgbClr val="349140"/>
    <a:srgbClr val="2E8139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599" autoAdjust="0"/>
    <p:restoredTop sz="98907" autoAdjust="0"/>
  </p:normalViewPr>
  <p:slideViewPr>
    <p:cSldViewPr>
      <p:cViewPr varScale="1">
        <p:scale>
          <a:sx n="72" d="100"/>
          <a:sy n="72" d="100"/>
        </p:scale>
        <p:origin x="4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51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000" b="0" i="1">
                <a:latin typeface="Times New Roman" panose="02020603050405020304" pitchFamily="18" charset="0"/>
              </a:defRPr>
            </a:lvl1pPr>
          </a:lstStyle>
          <a:p>
            <a:fld id="{454ADE6C-F238-49BE-BE7C-16BC5E13F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85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defTabSz="9318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2" tIns="0" rIns="19412" bIns="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000" b="0" i="1">
                <a:latin typeface="Times New Roman" panose="02020603050405020304" pitchFamily="18" charset="0"/>
              </a:defRPr>
            </a:lvl1pPr>
          </a:lstStyle>
          <a:p>
            <a:fld id="{A30A06A6-F883-41D9-B108-DB050D9AC4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49801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174BFD-A135-4EAE-BFF8-86CD735D7B3B}" type="slidenum">
              <a:rPr lang="en-US" altLang="en-US" sz="1000" b="0">
                <a:latin typeface="Times New Roman" panose="02020603050405020304" pitchFamily="18" charset="0"/>
              </a:rPr>
              <a:pPr/>
              <a:t>1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19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44DCE3-6B4F-4DE8-811A-699FCD16FC9E}" type="slidenum">
              <a:rPr lang="en-US" altLang="en-US" sz="1000" b="0">
                <a:latin typeface="Times New Roman" panose="02020603050405020304" pitchFamily="18" charset="0"/>
              </a:rPr>
              <a:pPr/>
              <a:t>3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967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12AAED-591A-4BF6-A7F7-8A8EC9810FE2}" type="slidenum">
              <a:rPr lang="en-US" altLang="en-US" sz="1000" b="0">
                <a:latin typeface="Times New Roman" panose="02020603050405020304" pitchFamily="18" charset="0"/>
              </a:rPr>
              <a:pPr/>
              <a:t>9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536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CBCCFC-8CA3-48CF-9CEB-FF81BF8854CD}" type="slidenum">
              <a:rPr lang="en-US" altLang="en-US" sz="1000" b="0">
                <a:latin typeface="Times New Roman" panose="02020603050405020304" pitchFamily="18" charset="0"/>
              </a:rPr>
              <a:pPr/>
              <a:t>10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806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22860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7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1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1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4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82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8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6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2F"/>
            </a:gs>
            <a:gs pos="50000">
              <a:srgbClr val="003366"/>
            </a:gs>
            <a:gs pos="100000">
              <a:srgbClr val="0018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SzPct val="100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292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292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1628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6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8686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smtClean="0">
                <a:solidFill>
                  <a:schemeClr val="hlink"/>
                </a:solidFill>
                <a:cs typeface="Arial" panose="020B0604020202020204" pitchFamily="34" charset="0"/>
              </a:rPr>
              <a:t>Texas Parks &amp; Wildlife Department </a:t>
            </a:r>
          </a:p>
          <a:p>
            <a:pPr algn="ctr"/>
            <a:r>
              <a:rPr lang="en-US" altLang="en-US" sz="3200" dirty="0" smtClean="0">
                <a:solidFill>
                  <a:schemeClr val="hlink"/>
                </a:solidFill>
                <a:cs typeface="Arial" panose="020B0604020202020204" pitchFamily="34" charset="0"/>
              </a:rPr>
              <a:t>&amp; Land </a:t>
            </a:r>
            <a:r>
              <a:rPr lang="en-US" altLang="en-US" sz="3200" dirty="0">
                <a:solidFill>
                  <a:schemeClr val="hlink"/>
                </a:solidFill>
                <a:cs typeface="Arial" panose="020B0604020202020204" pitchFamily="34" charset="0"/>
              </a:rPr>
              <a:t>Conservation </a:t>
            </a:r>
            <a:r>
              <a:rPr lang="en-US" altLang="en-US" sz="3200" dirty="0" smtClean="0">
                <a:solidFill>
                  <a:schemeClr val="hlink"/>
                </a:solidFill>
                <a:cs typeface="Arial" panose="020B0604020202020204" pitchFamily="34" charset="0"/>
              </a:rPr>
              <a:t>Program</a:t>
            </a:r>
          </a:p>
          <a:p>
            <a:pPr algn="ctr"/>
            <a:r>
              <a:rPr lang="en-US" altLang="en-US" sz="4400" dirty="0" smtClean="0">
                <a:solidFill>
                  <a:schemeClr val="hlink"/>
                </a:solidFill>
                <a:cs typeface="Arial" panose="020B0604020202020204" pitchFamily="34" charset="0"/>
              </a:rPr>
              <a:t>Mission &amp; Functions</a:t>
            </a:r>
            <a:endParaRPr lang="en-US" altLang="en-US" sz="4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371600" y="4758953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Texas Farm &amp; Ranch Lands </a:t>
            </a:r>
          </a:p>
          <a:p>
            <a:pPr algn="ctr"/>
            <a:r>
              <a:rPr lang="en-US" altLang="en-US" sz="20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Conservation Program</a:t>
            </a:r>
          </a:p>
          <a:p>
            <a:pPr algn="ctr"/>
            <a:r>
              <a:rPr lang="en-US" altLang="en-US" sz="20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Council Meeting</a:t>
            </a:r>
            <a:endParaRPr lang="en-US" altLang="en-US" sz="2000" b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2000" b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January 28, 2016</a:t>
            </a:r>
            <a:endParaRPr lang="en-US" altLang="en-US" sz="2000" b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altLang="en-US" dirty="0" smtClean="0">
                <a:effectLst/>
              </a:rPr>
              <a:t>Mission of TPWD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2133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effectLst/>
                <a:latin typeface="Calibri" panose="020F0502020204030204" pitchFamily="34" charset="0"/>
              </a:rPr>
              <a:t>To manage and conserve the natural and cultural resources of Texas and to </a:t>
            </a:r>
            <a:r>
              <a:rPr lang="en-US" sz="2800" i="1" dirty="0" smtClean="0">
                <a:effectLst/>
                <a:latin typeface="Calibri" panose="020F0502020204030204" pitchFamily="34" charset="0"/>
              </a:rPr>
              <a:t>provide</a:t>
            </a:r>
            <a:r>
              <a:rPr lang="en-US" sz="2800" dirty="0">
                <a:effectLst/>
                <a:latin typeface="Calibri" panose="020F0502020204030204" pitchFamily="34" charset="0"/>
              </a:rPr>
              <a:t> </a:t>
            </a:r>
            <a:r>
              <a:rPr lang="en-US" sz="2800" i="1" dirty="0" smtClean="0">
                <a:effectLst/>
                <a:latin typeface="Calibri" panose="020F0502020204030204" pitchFamily="34" charset="0"/>
              </a:rPr>
              <a:t>hunting</a:t>
            </a:r>
            <a:r>
              <a:rPr lang="en-US" sz="2800" i="1" dirty="0">
                <a:effectLst/>
                <a:latin typeface="Calibri" panose="020F0502020204030204" pitchFamily="34" charset="0"/>
              </a:rPr>
              <a:t>, fishing </a:t>
            </a:r>
            <a:r>
              <a:rPr lang="en-US" sz="2800" i="1" dirty="0" smtClean="0">
                <a:effectLst/>
                <a:latin typeface="Calibri" panose="020F0502020204030204" pitchFamily="34" charset="0"/>
              </a:rPr>
              <a:t>and </a:t>
            </a:r>
            <a:r>
              <a:rPr lang="en-US" sz="2800" i="1" dirty="0">
                <a:effectLst/>
                <a:latin typeface="Calibri" panose="020F0502020204030204" pitchFamily="34" charset="0"/>
              </a:rPr>
              <a:t>outdoor recreation opportunities for the use and enjoyment </a:t>
            </a:r>
            <a:r>
              <a:rPr lang="en-US" sz="2800" i="1" dirty="0" smtClean="0">
                <a:effectLst/>
                <a:latin typeface="Calibri" panose="020F0502020204030204" pitchFamily="34" charset="0"/>
              </a:rPr>
              <a:t>of</a:t>
            </a:r>
            <a:r>
              <a:rPr lang="en-US" sz="28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sz="2800" i="1" dirty="0" smtClean="0">
                <a:effectLst/>
                <a:latin typeface="Calibri" panose="020F0502020204030204" pitchFamily="34" charset="0"/>
              </a:rPr>
              <a:t>present </a:t>
            </a:r>
            <a:r>
              <a:rPr lang="en-US" sz="2800" i="1" dirty="0">
                <a:effectLst/>
                <a:latin typeface="Calibri" panose="020F0502020204030204" pitchFamily="34" charset="0"/>
              </a:rPr>
              <a:t>and future </a:t>
            </a:r>
            <a:r>
              <a:rPr lang="en-US" sz="2800" i="1" dirty="0" smtClean="0">
                <a:effectLst/>
                <a:latin typeface="Calibri" panose="020F0502020204030204" pitchFamily="34" charset="0"/>
              </a:rPr>
              <a:t>generations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800" dirty="0" smtClean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620000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altLang="en-US" dirty="0" smtClean="0">
                <a:effectLst/>
              </a:rPr>
              <a:t>TPWD History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5029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1895: Texas Fish and Oyster Commission established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1907: Game Department added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1923: Texas State Parks Board established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1963: Entities merged creating Texas Parks &amp; Wildlife Department (TPWD)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TPWD consists of 11 Divisions plus the Executive Office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 smtClean="0">
              <a:effectLst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0785" y="2133600"/>
            <a:ext cx="3733800" cy="336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r>
              <a:rPr lang="en-US" altLang="en-US" dirty="0" smtClean="0">
                <a:effectLst/>
              </a:rPr>
              <a:t>TPWD Conservation Efforts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TPWD manages approximately 1.4 million acres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96 State </a:t>
            </a:r>
            <a:r>
              <a:rPr lang="en-US" altLang="en-US" sz="2800" dirty="0">
                <a:effectLst/>
                <a:latin typeface="Calibri" panose="020F0502020204030204" pitchFamily="34" charset="0"/>
              </a:rPr>
              <a:t>P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arks = ~ 625,000 acres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55 Wildlife </a:t>
            </a:r>
            <a:r>
              <a:rPr lang="en-US" altLang="en-US" sz="2800" dirty="0">
                <a:effectLst/>
                <a:latin typeface="Calibri" panose="020F0502020204030204" pitchFamily="34" charset="0"/>
              </a:rPr>
              <a:t>M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anagement </a:t>
            </a:r>
            <a:r>
              <a:rPr lang="en-US" altLang="en-US" sz="2800" dirty="0">
                <a:effectLst/>
                <a:latin typeface="Calibri" panose="020F0502020204030204" pitchFamily="34" charset="0"/>
              </a:rPr>
              <a:t>A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reas = ~ 771,000 acres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Range of efforts to encourage and support good stewardship of private lands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Private lands biologists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Managed Lands and related game management programs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Landowner Incentive Program (LIP)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 smtClean="0">
                <a:effectLst/>
                <a:latin typeface="Calibri" panose="020F0502020204030204" pitchFamily="34" charset="0"/>
              </a:rPr>
              <a:t>Wildscape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 program targeting urban and suburban lands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Texas Farm &amp; Ranch Lands Conservation Program (TFRLCP)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altLang="en-US" sz="3600" dirty="0" smtClean="0">
                <a:effectLst/>
              </a:rPr>
              <a:t>The Land Conservation Program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effectLst/>
                <a:latin typeface="Calibri" panose="020F0502020204030204" pitchFamily="34" charset="0"/>
              </a:rPr>
              <a:t>Housed within the Executive Office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effectLst/>
                <a:latin typeface="Calibri" panose="020F0502020204030204" pitchFamily="34" charset="0"/>
              </a:rPr>
              <a:t>Provides land conservation services to all TPWD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Acquisitions and dispositions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Boundary agreements and dispute resolution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Third-party surface uses such as oil and gas exploration and recovery, easements and licenses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Land ownership and surface use records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Staff includes Director, Senior Project Manager, State Parks Specialist, Asset Manager and Staff Services Officer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55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altLang="en-US" dirty="0" smtClean="0">
                <a:effectLst/>
              </a:rPr>
              <a:t>Management of the TFRLCP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Oversight and decision-making provided by the Council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Council Chairman: TPWD Commissioner S. Reed </a:t>
            </a:r>
            <a:r>
              <a:rPr lang="en-US" altLang="en-US" sz="2800" dirty="0" err="1" smtClean="0">
                <a:effectLst/>
                <a:latin typeface="Calibri" panose="020F0502020204030204" pitchFamily="34" charset="0"/>
              </a:rPr>
              <a:t>Morian</a:t>
            </a:r>
            <a:endParaRPr lang="en-US" altLang="en-US" sz="2800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Land Conservation Director: Ted Hollingsworth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ffectLst/>
                <a:latin typeface="Calibri" panose="020F0502020204030204" pitchFamily="34" charset="0"/>
              </a:rPr>
              <a:t>Legal services: TPWD 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Staff </a:t>
            </a:r>
            <a:r>
              <a:rPr lang="en-US" altLang="en-US" sz="2800" dirty="0">
                <a:effectLst/>
                <a:latin typeface="Calibri" panose="020F0502020204030204" pitchFamily="34" charset="0"/>
              </a:rPr>
              <a:t>A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ttorney </a:t>
            </a:r>
            <a:r>
              <a:rPr lang="en-US" altLang="en-US" sz="2800" dirty="0">
                <a:effectLst/>
                <a:latin typeface="Calibri" panose="020F0502020204030204" pitchFamily="34" charset="0"/>
              </a:rPr>
              <a:t>Bob Sweeney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Support team: Project Management Office Director Jeannie Muñoz and Staff Services Officer Carla Beavers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Project review committee</a:t>
            </a:r>
            <a:r>
              <a:rPr lang="en-US" altLang="en-US" sz="2800" dirty="0">
                <a:effectLst/>
                <a:latin typeface="Calibri" panose="020F0502020204030204" pitchFamily="34" charset="0"/>
              </a:rPr>
              <a:t>: T. Birdsong, J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. Dreibelbis</a:t>
            </a:r>
            <a:r>
              <a:rPr lang="en-US" altLang="en-US" sz="2800" dirty="0">
                <a:effectLst/>
                <a:latin typeface="Calibri" panose="020F0502020204030204" pitchFamily="34" charset="0"/>
              </a:rPr>
              <a:t>, C. 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Kuhlmann, J. Raasch, and T. Hollingsworth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Grant administrator: TBD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8785"/>
            <a:ext cx="8915400" cy="6660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00400" y="5562600"/>
            <a:ext cx="32896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dirty="0" smtClean="0">
                <a:solidFill>
                  <a:schemeClr val="hlink"/>
                </a:solidFill>
              </a:rPr>
              <a:t>Questions?</a:t>
            </a:r>
            <a:endParaRPr lang="en-US" altLang="en-US" sz="4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-shw">
  <a:themeElements>
    <a:clrScheme name="">
      <a:dk1>
        <a:srgbClr val="919191"/>
      </a:dk1>
      <a:lt1>
        <a:srgbClr val="FFFF00"/>
      </a:lt1>
      <a:dk2>
        <a:srgbClr val="33CC33"/>
      </a:dk2>
      <a:lt2>
        <a:srgbClr val="FFFFFF"/>
      </a:lt2>
      <a:accent1>
        <a:srgbClr val="FF9900"/>
      </a:accent1>
      <a:accent2>
        <a:srgbClr val="3399FF"/>
      </a:accent2>
      <a:accent3>
        <a:srgbClr val="ADE2AD"/>
      </a:accent3>
      <a:accent4>
        <a:srgbClr val="DADA00"/>
      </a:accent4>
      <a:accent5>
        <a:srgbClr val="FFCAAA"/>
      </a:accent5>
      <a:accent6>
        <a:srgbClr val="2D8AE7"/>
      </a:accent6>
      <a:hlink>
        <a:srgbClr val="FFCC00"/>
      </a:hlink>
      <a:folHlink>
        <a:srgbClr val="00FFFF"/>
      </a:folHlink>
    </a:clrScheme>
    <a:fontScheme name="Comp-sh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-shw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-shw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-shw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Pages>9</Pages>
  <Words>318</Words>
  <Application>Microsoft Office PowerPoint</Application>
  <PresentationFormat>On-screen Show (4:3)</PresentationFormat>
  <Paragraphs>46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Comp-shw</vt:lpstr>
      <vt:lpstr>PowerPoint Presentation</vt:lpstr>
      <vt:lpstr>PowerPoint Presentation</vt:lpstr>
      <vt:lpstr>PowerPoint Presentation</vt:lpstr>
      <vt:lpstr>Mission of TPWD</vt:lpstr>
      <vt:lpstr>TPWD History</vt:lpstr>
      <vt:lpstr>TPWD Conservation Efforts</vt:lpstr>
      <vt:lpstr>The Land Conservation Program</vt:lpstr>
      <vt:lpstr>Management of the TFRLCP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Recommended Template</dc:title>
  <dc:creator>Andra Clark</dc:creator>
  <cp:lastModifiedBy>Carla Beavers</cp:lastModifiedBy>
  <cp:revision>211</cp:revision>
  <cp:lastPrinted>1998-12-08T21:16:38Z</cp:lastPrinted>
  <dcterms:created xsi:type="dcterms:W3CDTF">1996-12-12T12:14:28Z</dcterms:created>
  <dcterms:modified xsi:type="dcterms:W3CDTF">2016-01-27T16:22:06Z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alan.king@tpwd.state.tx.us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N:\NEWS&amp;INFORMATION\king\commpres</vt:lpwstr>
  </property>
</Properties>
</file>